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340" r:id="rId3"/>
    <p:sldId id="334" r:id="rId4"/>
    <p:sldId id="343" r:id="rId5"/>
    <p:sldId id="344" r:id="rId6"/>
    <p:sldId id="345" r:id="rId7"/>
    <p:sldId id="346" r:id="rId8"/>
    <p:sldId id="347" r:id="rId9"/>
    <p:sldId id="284" r:id="rId10"/>
    <p:sldId id="332" r:id="rId11"/>
    <p:sldId id="333" r:id="rId12"/>
    <p:sldId id="336" r:id="rId13"/>
    <p:sldId id="337" r:id="rId14"/>
    <p:sldId id="341" r:id="rId15"/>
    <p:sldId id="285" r:id="rId16"/>
    <p:sldId id="348" r:id="rId17"/>
    <p:sldId id="325" r:id="rId18"/>
    <p:sldId id="327" r:id="rId19"/>
    <p:sldId id="329" r:id="rId20"/>
    <p:sldId id="342" r:id="rId21"/>
    <p:sldId id="349" r:id="rId22"/>
    <p:sldId id="330" r:id="rId23"/>
    <p:sldId id="331" r:id="rId24"/>
    <p:sldId id="338" r:id="rId25"/>
    <p:sldId id="350" r:id="rId26"/>
    <p:sldId id="352" r:id="rId27"/>
    <p:sldId id="353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8EFA00"/>
    <a:srgbClr val="186376"/>
    <a:srgbClr val="2BA4FF"/>
    <a:srgbClr val="94BF6E"/>
    <a:srgbClr val="3B8D61"/>
    <a:srgbClr val="FC4926"/>
    <a:srgbClr val="C40104"/>
    <a:srgbClr val="113145"/>
    <a:srgbClr val="A90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E97FAC-B867-4FAD-9691-95FDBAB24C3A}">
  <a:tblStyle styleId="{D5E97FAC-B867-4FAD-9691-95FDBAB24C3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1"/>
    <p:restoredTop sz="93574" autoAdjust="0"/>
  </p:normalViewPr>
  <p:slideViewPr>
    <p:cSldViewPr snapToGrid="0" snapToObjects="1">
      <p:cViewPr varScale="1">
        <p:scale>
          <a:sx n="125" d="100"/>
          <a:sy n="125" d="100"/>
        </p:scale>
        <p:origin x="624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0992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117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381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6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9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7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9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9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glucocorticoid receptor gene (Nr3c1) in African starlings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36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10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1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4584076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6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1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0" y="500626"/>
            <a:ext cx="2472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3691501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46027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46025" y="1767276"/>
            <a:ext cx="7540800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14454"/>
              </a:buClr>
              <a:buSzPct val="100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phy.org/" TargetMode="External"/><Relationship Id="rId3" Type="http://schemas.openxmlformats.org/officeDocument/2006/relationships/hyperlink" Target="http://datamonkey.org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451199"/>
            <a:ext cx="8458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  <a:t>Detecting selection in protein-coding sequences</a:t>
            </a:r>
            <a:endParaRPr lang="en" sz="3800" b="0" dirty="0">
              <a:solidFill>
                <a:srgbClr val="F2F2F2"/>
              </a:solidFill>
              <a:latin typeface="Helvetica Neue"/>
              <a:cs typeface="Helvetica Neue"/>
            </a:endParaRPr>
          </a:p>
        </p:txBody>
      </p:sp>
      <p:sp>
        <p:nvSpPr>
          <p:cNvPr id="11" name="Shape 98"/>
          <p:cNvSpPr txBox="1">
            <a:spLocks/>
          </p:cNvSpPr>
          <p:nvPr/>
        </p:nvSpPr>
        <p:spPr>
          <a:xfrm>
            <a:off x="685800" y="2610998"/>
            <a:ext cx="3511627" cy="8010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lang="en-US" sz="1800" b="0" dirty="0" smtClean="0">
              <a:solidFill>
                <a:srgbClr val="94BF6E"/>
              </a:solidFill>
              <a:latin typeface="Helvetica Neue"/>
              <a:cs typeface="Helvetica Neue"/>
            </a:endParaRPr>
          </a:p>
          <a:p>
            <a:r>
              <a:rPr lang="en-US" sz="1800" b="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elvetica Neue"/>
                <a:cs typeface="Helvetica Neue"/>
              </a:rPr>
              <a:t>Stephanie J. Spielman, PhD</a:t>
            </a:r>
          </a:p>
          <a:p>
            <a:r>
              <a:rPr lang="en-US" sz="1800" b="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elvetica Neue"/>
                <a:cs typeface="Helvetica Neue"/>
              </a:rPr>
              <a:t>stephanie.spielman@temple.edu</a:t>
            </a:r>
            <a:endParaRPr lang="en-US" sz="1800" b="0" dirty="0">
              <a:solidFill>
                <a:schemeClr val="accent2">
                  <a:lumMod val="20000"/>
                  <a:lumOff val="80000"/>
                </a:schemeClr>
              </a:solidFill>
              <a:latin typeface="Helvetica Neue"/>
              <a:cs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Molecular evolution of major transitions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 descr="endosymbiont_rela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53" y="671585"/>
            <a:ext cx="4805182" cy="4386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95760" y="4987998"/>
            <a:ext cx="2829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Wertheim et al. Mol. Biol. Evol. 32:820-832 (2015)</a:t>
            </a:r>
            <a:endParaRPr lang="en-GB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" y="1950928"/>
            <a:ext cx="3804398" cy="14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life history evolution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2" y="885477"/>
            <a:ext cx="3657333" cy="1836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570" y="2623099"/>
            <a:ext cx="3257933" cy="285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Helvetica Neue" charset="0"/>
                <a:ea typeface="Helvetica Neue" charset="0"/>
                <a:cs typeface="Helvetica Neue" charset="0"/>
              </a:rPr>
              <a:t>High-performance fish  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v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s. 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Sedentary fish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36" y="2908624"/>
            <a:ext cx="5387553" cy="2135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2391" y="4936843"/>
            <a:ext cx="2981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Strohm</a:t>
            </a:r>
            <a:r>
              <a:rPr lang="en-US" sz="800" dirty="0" smtClean="0"/>
              <a:t>, Gwiazdowski, and Hanner </a:t>
            </a:r>
            <a:r>
              <a:rPr lang="en-US" sz="800" i="1" dirty="0" smtClean="0"/>
              <a:t>Gene</a:t>
            </a:r>
            <a:r>
              <a:rPr lang="en-US" sz="800" b="1" i="1" dirty="0" smtClean="0"/>
              <a:t> </a:t>
            </a:r>
            <a:r>
              <a:rPr lang="en-US" sz="800" dirty="0" smtClean="0"/>
              <a:t>572:27-34 (2015).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3737258" y="2722424"/>
            <a:ext cx="564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Faster mitochondrial evolution in </a:t>
            </a:r>
            <a:r>
              <a:rPr lang="en-US" sz="1200" b="1" dirty="0" smtClean="0">
                <a:latin typeface="Helvetica Neue" charset="0"/>
                <a:ea typeface="Helvetica Neue" charset="0"/>
                <a:cs typeface="Helvetica Neue" charset="0"/>
              </a:rPr>
              <a:t>high-performance fish 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than 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sedentary fish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phenotypic evolution 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055008"/>
            <a:ext cx="66929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91" y="2546416"/>
            <a:ext cx="2197149" cy="2418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2391" y="4936843"/>
            <a:ext cx="2981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Gruber </a:t>
            </a:r>
            <a:r>
              <a:rPr lang="en-US" sz="800" dirty="0" smtClean="0"/>
              <a:t>et </a:t>
            </a:r>
            <a:r>
              <a:rPr lang="en-US" sz="800" dirty="0"/>
              <a:t>al. </a:t>
            </a:r>
            <a:r>
              <a:rPr lang="en-US" sz="800" i="1" dirty="0" smtClean="0"/>
              <a:t>PLOS ONE </a:t>
            </a:r>
            <a:r>
              <a:rPr lang="en-US" sz="800" dirty="0" smtClean="0"/>
              <a:t>10(11):</a:t>
            </a:r>
            <a:r>
              <a:rPr lang="en-US" sz="800" dirty="0"/>
              <a:t> </a:t>
            </a:r>
            <a:r>
              <a:rPr lang="en-US" sz="800" dirty="0" smtClean="0"/>
              <a:t>e0140972. 2015</a:t>
            </a:r>
            <a:r>
              <a:rPr lang="en-US" sz="800" dirty="0"/>
              <a:t>.</a:t>
            </a:r>
            <a:r>
              <a:rPr lang="en-US" sz="800" dirty="0" smtClean="0"/>
              <a:t> </a:t>
            </a:r>
            <a:endParaRPr lang="en-US" sz="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491908" y="3011861"/>
            <a:ext cx="922339" cy="107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665342" y="3988360"/>
            <a:ext cx="1111976" cy="312430"/>
          </a:xfrm>
          <a:prstGeom prst="straightConnector1">
            <a:avLst/>
          </a:prstGeom>
          <a:ln w="38100">
            <a:solidFill>
              <a:srgbClr val="3B8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27645" y="2904139"/>
            <a:ext cx="298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Eel-specific insertions</a:t>
            </a:r>
            <a:endParaRPr lang="en-US" sz="16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7318" y="3819083"/>
            <a:ext cx="298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B8D61"/>
                </a:solidFill>
                <a:latin typeface="Helvetica Neue" charset="0"/>
                <a:ea typeface="Helvetica Neue" charset="0"/>
                <a:cs typeface="Helvetica Neue" charset="0"/>
              </a:rPr>
              <a:t>Positive selection</a:t>
            </a:r>
            <a:endParaRPr lang="en-US" sz="1600" dirty="0">
              <a:solidFill>
                <a:srgbClr val="3B8D6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7429" y="855456"/>
            <a:ext cx="6569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Marine </a:t>
            </a:r>
            <a:r>
              <a:rPr lang="en-US" dirty="0" err="1" smtClean="0"/>
              <a:t>chlopsid</a:t>
            </a:r>
            <a:r>
              <a:rPr lang="en-US" dirty="0" smtClean="0"/>
              <a:t> eels evolved </a:t>
            </a:r>
            <a:r>
              <a:rPr lang="en-US" b="1" dirty="0" smtClean="0">
                <a:solidFill>
                  <a:srgbClr val="00FA00"/>
                </a:solidFill>
              </a:rPr>
              <a:t>fluorescent</a:t>
            </a:r>
            <a:r>
              <a:rPr lang="en-US" dirty="0" smtClean="0">
                <a:solidFill>
                  <a:srgbClr val="00FA00"/>
                </a:solidFill>
              </a:rPr>
              <a:t> </a:t>
            </a:r>
            <a:r>
              <a:rPr lang="en-US" dirty="0"/>
              <a:t>fatty acid-binding proteins 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environmental stimuli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80" y="1258086"/>
            <a:ext cx="2739915" cy="1664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4443" y="3296651"/>
            <a:ext cx="3939988" cy="212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Ultimately,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by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studying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the genetic architecture of stress responsiveness in wild vertebrates, we can begin to bridge the gap between proximate studies of molecular mechanisms and ultimate studies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of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fitness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consequences in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the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wild.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174" y="1597394"/>
            <a:ext cx="3842882" cy="3315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7625" y="4928056"/>
            <a:ext cx="3242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Helvetica Neue" charset="0"/>
                <a:ea typeface="Helvetica Neue" charset="0"/>
                <a:cs typeface="Helvetica Neue" charset="0"/>
              </a:rPr>
              <a:t>Hofmeister</a:t>
            </a:r>
            <a:r>
              <a:rPr lang="en-US" sz="800" dirty="0" smtClean="0">
                <a:latin typeface="Helvetica Neue" charset="0"/>
                <a:ea typeface="Helvetica Neue" charset="0"/>
                <a:cs typeface="Helvetica Neue" charset="0"/>
              </a:rPr>
              <a:t> and Rubenstein. </a:t>
            </a:r>
            <a:r>
              <a:rPr lang="en-US" sz="800" i="1" dirty="0" smtClean="0">
                <a:latin typeface="Helvetica Neue" charset="0"/>
                <a:ea typeface="Helvetica Neue" charset="0"/>
                <a:cs typeface="Helvetica Neue" charset="0"/>
              </a:rPr>
              <a:t>Ecology Letters</a:t>
            </a:r>
            <a:r>
              <a:rPr lang="en-US" sz="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800" dirty="0" smtClean="0">
                <a:latin typeface="Helvetica Neue" charset="0"/>
                <a:ea typeface="Helvetica Neue" charset="0"/>
                <a:cs typeface="Helvetica Neue" charset="0"/>
              </a:rPr>
              <a:t>19:1219—1227. 2016. 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5957625" y="1262725"/>
            <a:ext cx="296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Glucocorticoid receptor evolution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8432" y="933119"/>
            <a:ext cx="14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African starlings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485192" y="2533550"/>
            <a:ext cx="8285583" cy="62019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800" b="1" dirty="0" smtClean="0">
                <a:solidFill>
                  <a:srgbClr val="186376"/>
                </a:solidFill>
                <a:latin typeface="Helvetica Neue"/>
                <a:cs typeface="Helvetica Neue"/>
              </a:rPr>
              <a:t>The quick ‘n dirty of codon models</a:t>
            </a:r>
          </a:p>
          <a:p>
            <a:pPr algn="ctr"/>
            <a:endParaRPr lang="en-US" sz="3800" b="1" dirty="0" smtClean="0">
              <a:solidFill>
                <a:srgbClr val="186376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172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fit models using a multiple sequence alignment and a corresponding phylogeny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 descr="rtree5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39" y="1160437"/>
            <a:ext cx="3494315" cy="336905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48339" y="1346529"/>
            <a:ext cx="5168900" cy="2690329"/>
            <a:chOff x="248339" y="1346529"/>
            <a:chExt cx="5168900" cy="2690329"/>
          </a:xfrm>
        </p:grpSpPr>
        <p:sp>
          <p:nvSpPr>
            <p:cNvPr id="5" name="TextBox 4"/>
            <p:cNvSpPr txBox="1"/>
            <p:nvPr/>
          </p:nvSpPr>
          <p:spPr>
            <a:xfrm>
              <a:off x="248339" y="1346529"/>
              <a:ext cx="5168900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/>
                  <a:cs typeface="Courier"/>
                </a:rPr>
                <a:t> 23 612</a:t>
              </a:r>
            </a:p>
            <a:p>
              <a:r>
                <a:rPr lang="en-US" dirty="0">
                  <a:latin typeface="Courier"/>
                  <a:cs typeface="Courier"/>
                </a:rPr>
                <a:t>PPARG_HUMAN   CCAGAGTCCG CTGACCTCCG GGCCCTGAAA PPARG_XENLA   CCCGAGTCGG CCGATCAGCG AGTCCTGAAA Q9I878_CHICK  CCTGAATCTG CTGATCTGCG AGCGCTTAAG PPARG_MOUSE   CCAGAGTCTG CTGATCTGCG AGCCCTGAAG </a:t>
              </a:r>
              <a:endParaRPr lang="en-US" dirty="0" smtClean="0">
                <a:latin typeface="Courier"/>
                <a:cs typeface="Courier"/>
              </a:endParaRPr>
            </a:p>
            <a:p>
              <a:r>
                <a:rPr lang="en-US" dirty="0" smtClean="0">
                  <a:latin typeface="Courier"/>
                  <a:cs typeface="Courier"/>
                </a:rPr>
                <a:t>PPARG_RAT     </a:t>
              </a:r>
              <a:r>
                <a:rPr lang="en-US" dirty="0">
                  <a:latin typeface="Courier"/>
                  <a:cs typeface="Courier"/>
                </a:rPr>
                <a:t>CCAGAGTCTG CTGATCTGCG AGCCCTGAAG PPARG_BOVIN   CCAGAGTCTG CTGACCTCCG GGCCCTGAAG PPARG_MACMU   CCAGAGTCCG CTGACCTCCG GGCCCTGAAA PPARG_RABIT   CCCGAGTCTG CCGACCTCCG GGCCCTGAAG PPARB_XENLA   CCA---GTGT CTGACTTGGA TGTTCTACAG</a:t>
              </a:r>
            </a:p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946400" y="3594100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946400" y="3778903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946400" y="3963706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6019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We generally use </a:t>
            </a:r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dN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/</a:t>
            </a:r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dS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-based codon models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to infer selection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Shape 412"/>
          <p:cNvSpPr txBox="1">
            <a:spLocks/>
          </p:cNvSpPr>
          <p:nvPr/>
        </p:nvSpPr>
        <p:spPr>
          <a:xfrm>
            <a:off x="1146025" y="1392017"/>
            <a:ext cx="4703025" cy="14156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dN</a:t>
            </a:r>
            <a:r>
              <a:rPr lang="en-US" sz="2000" dirty="0" smtClean="0">
                <a:latin typeface="Helvetica Neue"/>
                <a:cs typeface="Helvetica Neue"/>
              </a:rPr>
              <a:t> = </a:t>
            </a:r>
            <a:r>
              <a:rPr lang="en-US" sz="2000" dirty="0" err="1" smtClean="0">
                <a:latin typeface="Helvetica Neue"/>
                <a:cs typeface="Helvetica Neue"/>
              </a:rPr>
              <a:t>nonsynonymous</a:t>
            </a:r>
            <a:r>
              <a:rPr lang="en-US" sz="2000" dirty="0" smtClean="0">
                <a:latin typeface="Helvetica Neue"/>
                <a:cs typeface="Helvetica Neue"/>
              </a:rPr>
              <a:t> substitution rate</a:t>
            </a: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dS</a:t>
            </a:r>
            <a:r>
              <a:rPr lang="en-US" sz="2000" dirty="0" smtClean="0">
                <a:latin typeface="Helvetica Neue"/>
                <a:cs typeface="Helvetica Neue"/>
              </a:rPr>
              <a:t> = synonymous substitution rate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009990"/>
              </p:ext>
            </p:extLst>
          </p:nvPr>
        </p:nvGraphicFramePr>
        <p:xfrm>
          <a:off x="2272552" y="3174430"/>
          <a:ext cx="4744697" cy="1325651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1625619"/>
                <a:gridCol w="3119078"/>
              </a:tblGrid>
              <a:tr h="443314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&lt;</a:t>
                      </a:r>
                      <a:r>
                        <a:rPr lang="en-US" sz="1800" baseline="0" dirty="0"/>
                        <a:t> 1</a:t>
                      </a:r>
                      <a:endParaRPr lang="en-US" sz="1800" b="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Purifying</a:t>
                      </a:r>
                      <a:r>
                        <a:rPr lang="en-US" sz="1800" baseline="0" dirty="0"/>
                        <a:t> selection</a:t>
                      </a:r>
                      <a:endParaRPr lang="en-US" sz="1800" b="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431479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~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Neutral evolution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450858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 </a:t>
                      </a:r>
                      <a:r>
                        <a:rPr lang="en-US" sz="1800" dirty="0"/>
                        <a:t>&gt;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Positive</a:t>
                      </a:r>
                      <a:r>
                        <a:rPr lang="en-US" sz="1800" baseline="0" dirty="0"/>
                        <a:t> selection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41475" y="1392017"/>
            <a:ext cx="2073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AGT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C</a:t>
            </a:r>
            <a:r>
              <a:rPr lang="en-US" sz="2000" dirty="0" smtClean="0">
                <a:sym typeface="Wingdings"/>
              </a:rPr>
              <a:t>GT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M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1474" y="2233487"/>
            <a:ext cx="168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CGC </a:t>
            </a:r>
            <a:r>
              <a:rPr lang="en-US" sz="2000" dirty="0" smtClean="0">
                <a:sym typeface="Wingdings"/>
              </a:rPr>
              <a:t> CG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 R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94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endParaRPr lang="en-US" sz="1800" dirty="0" smtClean="0"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616239" y="3027115"/>
            <a:ext cx="7139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</a:t>
            </a:r>
            <a:r>
              <a:rPr lang="en-US" sz="1800" dirty="0" smtClean="0">
                <a:latin typeface="Helvetica Neue"/>
                <a:cs typeface="Helvetica Neue"/>
              </a:rPr>
              <a:t>state</a:t>
            </a:r>
          </a:p>
          <a:p>
            <a:pPr marL="635000" indent="-228600">
              <a:buFont typeface="Arial"/>
              <a:buChar char="•"/>
            </a:pPr>
            <a:r>
              <a:rPr lang="en-US" sz="1800" dirty="0" smtClean="0">
                <a:latin typeface="Helvetica Neue"/>
                <a:cs typeface="Helvetica Neue"/>
              </a:rPr>
              <a:t>Evolution acts on current genotype/phenotype, not on ancestral or future</a:t>
            </a:r>
          </a:p>
          <a:p>
            <a:pPr marL="635000" indent="-228600">
              <a:buFont typeface="Arial"/>
              <a:buChar char="•"/>
            </a:pPr>
            <a:endParaRPr lang="en-US" sz="1800" dirty="0" smtClean="0">
              <a:latin typeface="Helvetica Neue"/>
              <a:cs typeface="Helvetica Neue"/>
            </a:endParaRPr>
          </a:p>
        </p:txBody>
      </p:sp>
      <p:sp>
        <p:nvSpPr>
          <p:cNvPr id="1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evolution as 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522456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r>
              <a:rPr lang="en-US" sz="1800" dirty="0" smtClean="0">
                <a:latin typeface="Helvetica Neue"/>
                <a:cs typeface="Helvetica Neue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1753" y="4215578"/>
            <a:ext cx="8765634" cy="911889"/>
            <a:chOff x="371753" y="4215578"/>
            <a:chExt cx="8765634" cy="911889"/>
          </a:xfrm>
        </p:grpSpPr>
        <p:grpSp>
          <p:nvGrpSpPr>
            <p:cNvPr id="2" name="Group 1"/>
            <p:cNvGrpSpPr/>
            <p:nvPr/>
          </p:nvGrpSpPr>
          <p:grpSpPr>
            <a:xfrm>
              <a:off x="371753" y="4745804"/>
              <a:ext cx="8624513" cy="381663"/>
              <a:chOff x="653990" y="4587071"/>
              <a:chExt cx="8130600" cy="381663"/>
            </a:xfrm>
          </p:grpSpPr>
          <p:cxnSp>
            <p:nvCxnSpPr>
              <p:cNvPr id="9" name="Straight Arrow Connector 8"/>
              <p:cNvCxnSpPr>
                <a:cxnSpLocks noChangeAspect="1"/>
              </p:cNvCxnSpPr>
              <p:nvPr/>
            </p:nvCxnSpPr>
            <p:spPr>
              <a:xfrm>
                <a:off x="653990" y="4587071"/>
                <a:ext cx="81306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216594" y="4599402"/>
                <a:ext cx="715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Time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89120" y="4215578"/>
              <a:ext cx="8748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...  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</a:rPr>
                <a:t>A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</a:rPr>
                <a:t>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C  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  <a:sym typeface="Wingdings"/>
                </a:rPr>
                <a:t>A    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...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   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6239" y="3027115"/>
            <a:ext cx="713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state.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0818" y="3829388"/>
            <a:ext cx="113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Menlo Bold"/>
                <a:cs typeface="Menlo Bold"/>
              </a:rPr>
              <a:t>P(G|A)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62865" y="3829388"/>
            <a:ext cx="113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Menlo Bold"/>
                <a:cs typeface="Menlo Bold"/>
              </a:rPr>
              <a:t>P(G|A)</a:t>
            </a:r>
          </a:p>
        </p:txBody>
      </p:sp>
      <p:sp>
        <p:nvSpPr>
          <p:cNvPr id="1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evolution as 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7212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>
            <a:cxnSpLocks/>
          </p:cNvCxnSpPr>
          <p:nvPr/>
        </p:nvCxnSpPr>
        <p:spPr>
          <a:xfrm flipV="1">
            <a:off x="1792721" y="3646489"/>
            <a:ext cx="367641" cy="146050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37980" r="19634" b="54866"/>
          <a:stretch/>
        </p:blipFill>
        <p:spPr>
          <a:xfrm>
            <a:off x="1595178" y="2239378"/>
            <a:ext cx="2537233" cy="502350"/>
          </a:xfrm>
          <a:prstGeom prst="rect">
            <a:avLst/>
          </a:prstGeom>
        </p:spPr>
      </p:pic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From populations to Markov chains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18" name="Picture 17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r="19634" b="93619"/>
          <a:stretch/>
        </p:blipFill>
        <p:spPr>
          <a:xfrm>
            <a:off x="1595182" y="476248"/>
            <a:ext cx="2537229" cy="448063"/>
          </a:xfrm>
          <a:prstGeom prst="rect">
            <a:avLst/>
          </a:prstGeom>
        </p:spPr>
      </p:pic>
      <p:pic>
        <p:nvPicPr>
          <p:cNvPr id="22" name="Picture 21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15937" r="19634" b="78125"/>
          <a:stretch/>
        </p:blipFill>
        <p:spPr>
          <a:xfrm>
            <a:off x="1595178" y="1179710"/>
            <a:ext cx="2537233" cy="416951"/>
          </a:xfrm>
          <a:prstGeom prst="rect">
            <a:avLst/>
          </a:prstGeom>
        </p:spPr>
      </p:pic>
      <p:pic>
        <p:nvPicPr>
          <p:cNvPr id="23" name="Picture 22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8497" r="19634" b="84685"/>
          <a:stretch/>
        </p:blipFill>
        <p:spPr>
          <a:xfrm>
            <a:off x="1586318" y="828892"/>
            <a:ext cx="2537233" cy="478752"/>
          </a:xfrm>
          <a:prstGeom prst="rect">
            <a:avLst/>
          </a:prstGeom>
        </p:spPr>
      </p:pic>
      <p:pic>
        <p:nvPicPr>
          <p:cNvPr id="25" name="Picture 24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29232" r="19634" b="63016"/>
          <a:stretch/>
        </p:blipFill>
        <p:spPr>
          <a:xfrm>
            <a:off x="1595183" y="1798624"/>
            <a:ext cx="2537234" cy="544349"/>
          </a:xfrm>
          <a:prstGeom prst="rect">
            <a:avLst/>
          </a:prstGeom>
        </p:spPr>
      </p:pic>
      <p:pic>
        <p:nvPicPr>
          <p:cNvPr id="26" name="Picture 25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23990" r="19634" b="70509"/>
          <a:stretch/>
        </p:blipFill>
        <p:spPr>
          <a:xfrm>
            <a:off x="1595178" y="1532078"/>
            <a:ext cx="2537234" cy="386291"/>
          </a:xfrm>
          <a:prstGeom prst="rect">
            <a:avLst/>
          </a:prstGeom>
        </p:spPr>
      </p:pic>
      <p:pic>
        <p:nvPicPr>
          <p:cNvPr id="29" name="Picture 28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60241" r="19634" b="33537"/>
          <a:stretch/>
        </p:blipFill>
        <p:spPr>
          <a:xfrm>
            <a:off x="1595178" y="3241891"/>
            <a:ext cx="2537233" cy="436865"/>
          </a:xfrm>
          <a:prstGeom prst="rect">
            <a:avLst/>
          </a:prstGeom>
        </p:spPr>
      </p:pic>
      <p:pic>
        <p:nvPicPr>
          <p:cNvPr id="30" name="Picture 29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45512" r="19634" b="47895"/>
          <a:stretch/>
        </p:blipFill>
        <p:spPr>
          <a:xfrm>
            <a:off x="1595178" y="2556097"/>
            <a:ext cx="2537234" cy="462954"/>
          </a:xfrm>
          <a:prstGeom prst="rect">
            <a:avLst/>
          </a:prstGeom>
        </p:spPr>
      </p:pic>
      <p:pic>
        <p:nvPicPr>
          <p:cNvPr id="32" name="Picture 31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75077" r="19634" b="18436"/>
          <a:stretch/>
        </p:blipFill>
        <p:spPr>
          <a:xfrm>
            <a:off x="1595173" y="3970923"/>
            <a:ext cx="2537237" cy="455535"/>
          </a:xfrm>
          <a:prstGeom prst="rect">
            <a:avLst/>
          </a:prstGeom>
        </p:spPr>
      </p:pic>
      <p:pic>
        <p:nvPicPr>
          <p:cNvPr id="35" name="Picture 34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81671" r="19634" b="12480"/>
          <a:stretch/>
        </p:blipFill>
        <p:spPr>
          <a:xfrm>
            <a:off x="1598349" y="4332489"/>
            <a:ext cx="2537237" cy="41072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1127875" y="495090"/>
            <a:ext cx="0" cy="441410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/>
          <p:cNvSpPr>
            <a:spLocks noChangeAspect="1"/>
          </p:cNvSpPr>
          <p:nvPr/>
        </p:nvSpPr>
        <p:spPr>
          <a:xfrm flipV="1">
            <a:off x="1020063" y="4842846"/>
            <a:ext cx="215753" cy="2286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21268" y="871933"/>
            <a:ext cx="70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etica Neue"/>
                <a:cs typeface="Helvetica Neue"/>
              </a:rPr>
              <a:t>time</a:t>
            </a:r>
            <a:endParaRPr lang="en-US" sz="1600" b="1" dirty="0">
              <a:latin typeface="Helvetica Neue"/>
              <a:cs typeface="Helvetica Neue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592673" y="2909992"/>
            <a:ext cx="2537228" cy="429395"/>
            <a:chOff x="1592673" y="2909992"/>
            <a:chExt cx="2537228" cy="429395"/>
          </a:xfrm>
        </p:grpSpPr>
        <p:pic>
          <p:nvPicPr>
            <p:cNvPr id="31" name="Picture 30" descr="wright-fisher_spaced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t="54020" r="19634" b="39865"/>
            <a:stretch/>
          </p:blipFill>
          <p:spPr>
            <a:xfrm>
              <a:off x="1592673" y="2909992"/>
              <a:ext cx="2537228" cy="429395"/>
            </a:xfrm>
            <a:prstGeom prst="rect">
              <a:avLst/>
            </a:prstGeom>
          </p:spPr>
        </p:pic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940175" y="2940995"/>
              <a:ext cx="0" cy="14605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68324" r="19634" b="24710"/>
          <a:stretch/>
        </p:blipFill>
        <p:spPr>
          <a:xfrm>
            <a:off x="1598349" y="3597880"/>
            <a:ext cx="2537239" cy="489140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6532068" y="715721"/>
            <a:ext cx="464244" cy="3377806"/>
            <a:chOff x="5374794" y="871933"/>
            <a:chExt cx="464244" cy="3377806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374794" y="871933"/>
              <a:ext cx="457200" cy="457200"/>
            </a:xfrm>
            <a:prstGeom prst="ellipse">
              <a:avLst/>
            </a:prstGeom>
            <a:solidFill>
              <a:srgbClr val="C4010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509188" y="1437223"/>
              <a:ext cx="188411" cy="722802"/>
              <a:chOff x="6318654" y="1370534"/>
              <a:chExt cx="188411" cy="722802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6412860" y="1370534"/>
                <a:ext cx="65" cy="547835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Isosceles Triangle 69"/>
              <p:cNvSpPr/>
              <p:nvPr/>
            </p:nvSpPr>
            <p:spPr>
              <a:xfrm flipV="1">
                <a:off x="6318654" y="1843699"/>
                <a:ext cx="188411" cy="24963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374794" y="2324267"/>
              <a:ext cx="457200" cy="457200"/>
            </a:xfrm>
            <a:prstGeom prst="ellipse">
              <a:avLst/>
            </a:prstGeom>
            <a:solidFill>
              <a:srgbClr val="2BA4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5516167" y="2923885"/>
              <a:ext cx="188411" cy="722802"/>
              <a:chOff x="6318654" y="1370534"/>
              <a:chExt cx="188411" cy="722802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>
                <a:off x="6412860" y="1370534"/>
                <a:ext cx="65" cy="547835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Isosceles Triangle 74"/>
              <p:cNvSpPr/>
              <p:nvPr/>
            </p:nvSpPr>
            <p:spPr>
              <a:xfrm flipV="1">
                <a:off x="6318654" y="1843699"/>
                <a:ext cx="188411" cy="24963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5381838" y="3792539"/>
              <a:ext cx="457200" cy="457200"/>
            </a:xfrm>
            <a:prstGeom prst="ellipse">
              <a:avLst/>
            </a:prstGeom>
            <a:solidFill>
              <a:srgbClr val="FC492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wright-fisher_space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t="87919" r="19245" b="5845"/>
          <a:stretch/>
        </p:blipFill>
        <p:spPr>
          <a:xfrm>
            <a:off x="1507638" y="4628897"/>
            <a:ext cx="2613320" cy="44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90644" y="4332489"/>
            <a:ext cx="3634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Neue"/>
                <a:cs typeface="Helvetica Neue"/>
              </a:rPr>
              <a:t>Assumption that differences among sequences are </a:t>
            </a:r>
            <a:r>
              <a:rPr lang="en-US" sz="1600" b="1" dirty="0" smtClean="0">
                <a:latin typeface="Helvetica Neue"/>
                <a:cs typeface="Helvetica Neue"/>
              </a:rPr>
              <a:t>fixed differences, i.e. substitutions</a:t>
            </a:r>
            <a:endParaRPr lang="en-US" sz="16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9559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223935" y="2626856"/>
            <a:ext cx="892006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800" b="1" dirty="0" smtClean="0">
                <a:solidFill>
                  <a:srgbClr val="186376"/>
                </a:solidFill>
                <a:latin typeface="Helvetica Neue"/>
                <a:cs typeface="Helvetica Neue"/>
              </a:rPr>
              <a:t>All materials (and extra resources!) for my sessions live here:</a:t>
            </a:r>
          </a:p>
          <a:p>
            <a:endParaRPr lang="en-US" sz="3800" b="1" dirty="0" smtClean="0">
              <a:solidFill>
                <a:srgbClr val="186376"/>
              </a:solidFill>
              <a:latin typeface="Helvetica Neue"/>
              <a:cs typeface="Helvetica Neue"/>
            </a:endParaRPr>
          </a:p>
          <a:p>
            <a:r>
              <a:rPr lang="en-US" sz="3800" b="1" dirty="0" err="1" smtClean="0">
                <a:solidFill>
                  <a:srgbClr val="186376"/>
                </a:solidFill>
                <a:latin typeface="Monaco" charset="0"/>
                <a:ea typeface="Monaco" charset="0"/>
                <a:cs typeface="Monaco" charset="0"/>
              </a:rPr>
              <a:t>sjspielman.org</a:t>
            </a:r>
            <a:r>
              <a:rPr lang="en-US" sz="3800" b="1" dirty="0" smtClean="0">
                <a:solidFill>
                  <a:srgbClr val="186376"/>
                </a:solidFill>
                <a:latin typeface="Monaco" charset="0"/>
                <a:ea typeface="Monaco" charset="0"/>
                <a:cs typeface="Monaco" charset="0"/>
              </a:rPr>
              <a:t>/lacawac2017</a:t>
            </a:r>
            <a:endParaRPr lang="en" sz="3800" b="1" dirty="0">
              <a:solidFill>
                <a:srgbClr val="18637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 codon model is a 61x61 matrix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4" name="Double Bracket 3"/>
          <p:cNvSpPr/>
          <p:nvPr/>
        </p:nvSpPr>
        <p:spPr>
          <a:xfrm>
            <a:off x="2561187" y="818352"/>
            <a:ext cx="2743200" cy="2734887"/>
          </a:xfrm>
          <a:prstGeom prst="bracketPair">
            <a:avLst>
              <a:gd name="adj" fmla="val 6294"/>
            </a:avLst>
          </a:prstGeom>
          <a:ln w="38100" cap="sq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5096" y="541353"/>
            <a:ext cx="253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AAA </a:t>
            </a:r>
            <a:r>
              <a:rPr lang="en-US" sz="1200" smtClean="0">
                <a:latin typeface="Monaco" charset="0"/>
                <a:ea typeface="Monaco" charset="0"/>
                <a:cs typeface="Monaco" charset="0"/>
              </a:rPr>
              <a:t>AAC AAG AAT ACA </a:t>
            </a:r>
            <a:r>
              <a:rPr lang="mr-IN" sz="1200" dirty="0" smtClean="0"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 TTT</a:t>
            </a:r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2725" y="939300"/>
            <a:ext cx="5084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AAA</a:t>
            </a:r>
          </a:p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 AAC</a:t>
            </a:r>
          </a:p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 AAG</a:t>
            </a:r>
          </a:p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 AAT </a:t>
            </a: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ACA </a:t>
            </a: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1200" dirty="0" smtClean="0">
                <a:latin typeface="Monaco" charset="0"/>
                <a:ea typeface="Monaco" charset="0"/>
                <a:cs typeface="Monaco" charset="0"/>
              </a:rPr>
              <a:t>…</a:t>
            </a:r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endParaRPr lang="en-US" sz="1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1200" dirty="0" smtClean="0">
                <a:latin typeface="Monaco" charset="0"/>
                <a:ea typeface="Monaco" charset="0"/>
                <a:cs typeface="Monaco" charset="0"/>
              </a:rPr>
              <a:t>TTT</a:t>
            </a:r>
            <a:endParaRPr lang="en-US" sz="1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5096" y="2389457"/>
            <a:ext cx="536862" cy="40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Monaco" charset="0"/>
                <a:ea typeface="Monaco" charset="0"/>
                <a:cs typeface="Monaco" charset="0"/>
              </a:rPr>
              <a:t>ACA</a:t>
            </a:r>
            <a:r>
              <a:rPr lang="en-US" sz="1000" dirty="0" smtClean="0">
                <a:latin typeface="Monaco" charset="0"/>
                <a:ea typeface="Monaco" charset="0"/>
                <a:cs typeface="Monaco" charset="0"/>
                <a:sym typeface="Wingdings"/>
              </a:rPr>
              <a:t> AAC</a:t>
            </a:r>
            <a:endParaRPr lang="en-US" sz="10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5063" y="862839"/>
            <a:ext cx="545446" cy="40011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Monaco" charset="0"/>
                <a:ea typeface="Monaco" charset="0"/>
                <a:cs typeface="Monaco" charset="0"/>
              </a:rPr>
              <a:t>AAA</a:t>
            </a:r>
            <a:r>
              <a:rPr lang="en-US" sz="1000" dirty="0" smtClean="0">
                <a:latin typeface="Monaco" charset="0"/>
                <a:ea typeface="Monaco" charset="0"/>
                <a:cs typeface="Monaco" charset="0"/>
                <a:sym typeface="Wingdings"/>
              </a:rPr>
              <a:t> AAG</a:t>
            </a:r>
            <a:endParaRPr lang="en-US" sz="10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52000" y="1525156"/>
            <a:ext cx="536862" cy="40011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Monaco" charset="0"/>
                <a:ea typeface="Monaco" charset="0"/>
                <a:cs typeface="Monaco" charset="0"/>
              </a:rPr>
              <a:t>AAG</a:t>
            </a:r>
            <a:r>
              <a:rPr lang="en-US" sz="1000" dirty="0" smtClean="0">
                <a:latin typeface="Monaco" charset="0"/>
                <a:ea typeface="Monaco" charset="0"/>
                <a:cs typeface="Monaco" charset="0"/>
                <a:sym typeface="Wingdings"/>
              </a:rPr>
              <a:t> AAT</a:t>
            </a:r>
            <a:endParaRPr lang="en-US" sz="1000" dirty="0">
              <a:latin typeface="Monaco" charset="0"/>
              <a:ea typeface="Monaco" charset="0"/>
              <a:cs typeface="Monaco" charset="0"/>
            </a:endParaRPr>
          </a:p>
        </p:txBody>
      </p:sp>
      <p:cxnSp>
        <p:nvCxnSpPr>
          <p:cNvPr id="18" name="Straight Arrow Connector 17"/>
          <p:cNvCxnSpPr>
            <a:endCxn id="19" idx="1"/>
          </p:cNvCxnSpPr>
          <p:nvPr/>
        </p:nvCxnSpPr>
        <p:spPr>
          <a:xfrm>
            <a:off x="3201958" y="2789567"/>
            <a:ext cx="2337514" cy="4050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39472" y="2994568"/>
            <a:ext cx="171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Rate = 0 when </a:t>
            </a:r>
          </a:p>
          <a:p>
            <a:r>
              <a:rPr lang="en-US" sz="1000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2 nucleotide changes</a:t>
            </a:r>
            <a:endParaRPr lang="en-US" sz="10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88862" y="1650641"/>
            <a:ext cx="1305255" cy="6841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94117" y="2158624"/>
            <a:ext cx="204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nonsynonymous change:</a:t>
            </a:r>
          </a:p>
          <a:p>
            <a:r>
              <a:rPr lang="en-US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r</a:t>
            </a:r>
            <a:r>
              <a:rPr lang="en-US" baseline="-250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GT</a:t>
            </a:r>
            <a:r>
              <a:rPr lang="en-US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* ⍵ * F</a:t>
            </a:r>
            <a:r>
              <a:rPr lang="en-US" baseline="-250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&lt;T,AAT&gt;</a:t>
            </a:r>
            <a:r>
              <a:rPr lang="en-US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932787" y="1004647"/>
            <a:ext cx="1661330" cy="9070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6395" y="901441"/>
            <a:ext cx="204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synonymous transition:</a:t>
            </a:r>
          </a:p>
          <a:p>
            <a:r>
              <a:rPr lang="en-US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r</a:t>
            </a:r>
            <a:r>
              <a:rPr lang="en-US" baseline="-25000" dirty="0" err="1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AG</a:t>
            </a:r>
            <a:r>
              <a:rPr lang="en-US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 * F</a:t>
            </a:r>
            <a:r>
              <a:rPr lang="en-US" baseline="-25000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&lt;G,AAG&gt;</a:t>
            </a:r>
            <a:r>
              <a:rPr lang="en-US" dirty="0" smtClean="0">
                <a:solidFill>
                  <a:srgbClr val="7030A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0" y="3760312"/>
            <a:ext cx="4430582" cy="13394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1489" y="4086237"/>
            <a:ext cx="428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r</a:t>
            </a:r>
            <a:r>
              <a:rPr lang="en-US" baseline="-25000" dirty="0" err="1" smtClean="0">
                <a:latin typeface="Monaco" charset="0"/>
                <a:ea typeface="Monaco" charset="0"/>
                <a:cs typeface="Monaco" charset="0"/>
              </a:rPr>
              <a:t>ij</a:t>
            </a:r>
            <a:r>
              <a:rPr lang="en-US" baseline="-25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= exchangeability (mutation model)</a:t>
            </a:r>
          </a:p>
          <a:p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 = </a:t>
            </a:r>
            <a:r>
              <a:rPr lang="en-US" dirty="0" err="1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dN</a:t>
            </a:r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dS</a:t>
            </a:r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parameter</a:t>
            </a:r>
          </a:p>
          <a:p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F</a:t>
            </a:r>
            <a:r>
              <a:rPr lang="en-US" baseline="-250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j</a:t>
            </a:r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= Frequency of target codon (GY94)</a:t>
            </a:r>
          </a:p>
          <a:p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    OR frequency of target </a:t>
            </a:r>
            <a:r>
              <a:rPr lang="en-US" dirty="0" err="1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nuc</a:t>
            </a:r>
            <a:r>
              <a:rPr lang="en-US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(MG94)</a:t>
            </a:r>
          </a:p>
        </p:txBody>
      </p:sp>
    </p:spTree>
    <p:extLst>
      <p:ext uri="{BB962C8B-B14F-4D97-AF65-F5344CB8AC3E}">
        <p14:creationId xmlns:p14="http://schemas.microsoft.com/office/powerpoint/2010/main" val="3164127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9" grpId="0"/>
      <p:bldP spid="24" grpId="0"/>
      <p:bldP spid="28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Brief detour: Mutation-selection models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903" y="959031"/>
            <a:ext cx="7855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The newest flavor of codon models (not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!) model substitution mechanistically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5628" y="2036299"/>
            <a:ext cx="692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/>
                <a:cs typeface="Helvetica Neue"/>
              </a:rPr>
              <a:t>Substitution rate = mutation rate * fixation rate</a:t>
            </a:r>
          </a:p>
        </p:txBody>
      </p:sp>
      <p:pic>
        <p:nvPicPr>
          <p:cNvPr id="6" name="Picture 5" descr="documen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r="56794" b="89301"/>
          <a:stretch/>
        </p:blipFill>
        <p:spPr>
          <a:xfrm>
            <a:off x="2751633" y="2458228"/>
            <a:ext cx="1160236" cy="1593673"/>
          </a:xfrm>
          <a:prstGeom prst="rect">
            <a:avLst/>
          </a:prstGeom>
        </p:spPr>
      </p:pic>
      <p:pic>
        <p:nvPicPr>
          <p:cNvPr id="7" name="Picture 6" descr="documen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7" t="20357" r="34140" b="73608"/>
          <a:stretch/>
        </p:blipFill>
        <p:spPr>
          <a:xfrm>
            <a:off x="5561164" y="4186110"/>
            <a:ext cx="2949222" cy="791256"/>
          </a:xfrm>
          <a:prstGeom prst="rect">
            <a:avLst/>
          </a:prstGeom>
        </p:spPr>
      </p:pic>
      <p:pic>
        <p:nvPicPr>
          <p:cNvPr id="8" name="Picture 7" descr="documen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5" r="33751" b="89301"/>
          <a:stretch/>
        </p:blipFill>
        <p:spPr>
          <a:xfrm>
            <a:off x="5876495" y="2498167"/>
            <a:ext cx="1983606" cy="1593673"/>
          </a:xfrm>
          <a:prstGeom prst="rect">
            <a:avLst/>
          </a:prstGeom>
        </p:spPr>
      </p:pic>
      <p:pic>
        <p:nvPicPr>
          <p:cNvPr id="9" name="Picture 8" descr="documen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7" r="50778" b="89301"/>
          <a:stretch/>
        </p:blipFill>
        <p:spPr>
          <a:xfrm>
            <a:off x="4454416" y="2458228"/>
            <a:ext cx="661202" cy="15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424543" y="2523003"/>
            <a:ext cx="8458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800" dirty="0" smtClean="0">
                <a:solidFill>
                  <a:srgbClr val="F2F2F2"/>
                </a:solidFill>
                <a:latin typeface="Helvetica Neue"/>
                <a:cs typeface="Helvetica Neue"/>
              </a:rPr>
              <a:t/>
            </a:r>
            <a:br>
              <a:rPr lang="en-US" sz="3800" dirty="0" smtClean="0">
                <a:solidFill>
                  <a:srgbClr val="F2F2F2"/>
                </a:solidFill>
                <a:latin typeface="Helvetica Neue"/>
                <a:cs typeface="Helvetica Neue"/>
              </a:rPr>
            </a:br>
            <a: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  <a:t>These models are only suitable for </a:t>
            </a:r>
            <a:r>
              <a:rPr lang="en-US" sz="3800" i="1" dirty="0" smtClean="0">
                <a:solidFill>
                  <a:srgbClr val="F2F2F2"/>
                </a:solidFill>
                <a:latin typeface="Helvetica Neue"/>
                <a:cs typeface="Helvetica Neue"/>
              </a:rPr>
              <a:t>interspecific </a:t>
            </a:r>
            <a:r>
              <a:rPr lang="en-US" sz="3800" i="1" dirty="0" smtClean="0">
                <a:solidFill>
                  <a:srgbClr val="F2F2F2"/>
                </a:solidFill>
                <a:latin typeface="Helvetica Neue"/>
                <a:cs typeface="Helvetica Neue"/>
              </a:rPr>
              <a:t>data and pathogens. </a:t>
            </a:r>
            <a: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  <a:t/>
            </a:r>
            <a:b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</a:br>
            <a:endParaRPr lang="en" sz="3800" dirty="0">
              <a:solidFill>
                <a:srgbClr val="F2F2F2"/>
              </a:solidFill>
              <a:latin typeface="Helvetica Neue"/>
              <a:cs typeface="Helvetica Neue"/>
            </a:endParaRPr>
          </a:p>
        </p:txBody>
      </p:sp>
      <p:sp>
        <p:nvSpPr>
          <p:cNvPr id="3" name="Shape 98"/>
          <p:cNvSpPr txBox="1">
            <a:spLocks/>
          </p:cNvSpPr>
          <p:nvPr/>
        </p:nvSpPr>
        <p:spPr>
          <a:xfrm>
            <a:off x="3223727" y="1152619"/>
            <a:ext cx="2859832" cy="933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200" cap="small" dirty="0" smtClean="0">
                <a:solidFill>
                  <a:srgbClr val="94BF6E"/>
                </a:solidFill>
                <a:latin typeface="Helvetica Neue"/>
                <a:cs typeface="Helvetica Neue"/>
              </a:rPr>
              <a:t>Caution!</a:t>
            </a:r>
            <a:r>
              <a:rPr lang="en-US" sz="4200" dirty="0" smtClean="0">
                <a:solidFill>
                  <a:srgbClr val="94BF6E"/>
                </a:solidFill>
                <a:latin typeface="Helvetica Neue"/>
                <a:cs typeface="Helvetica Neue"/>
              </a:rPr>
              <a:t/>
            </a:r>
            <a:br>
              <a:rPr lang="en-US" sz="4200" dirty="0" smtClean="0">
                <a:solidFill>
                  <a:srgbClr val="94BF6E"/>
                </a:solidFill>
                <a:latin typeface="Helvetica Neue"/>
                <a:cs typeface="Helvetica Neue"/>
              </a:rPr>
            </a:br>
            <a:endParaRPr lang="en" sz="4200" dirty="0">
              <a:solidFill>
                <a:srgbClr val="94BF6E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943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Using </a:t>
            </a:r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HyPhy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 to detect selection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810" y="1244906"/>
            <a:ext cx="78550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Homepage: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http://hyphy.org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Datamonkey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webserver: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http://datamonkey.org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New </a:t>
            </a:r>
            <a:r>
              <a:rPr lang="en-US" sz="2200" dirty="0" err="1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atamonkey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webserver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://test.datamonkey.org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Hypothesis testing methods we’ll look at today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001" y="854400"/>
            <a:ext cx="88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subject to positive selection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sometime, somewhere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BUSTED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subject to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lineage-specific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err="1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aBSREL</a:t>
            </a:r>
            <a:endParaRPr lang="en-US" sz="2100" b="1" dirty="0" smtClean="0">
              <a:solidFill>
                <a:srgbClr val="2BA4FF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100" b="1" dirty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 subject to </a:t>
            </a:r>
            <a:r>
              <a:rPr lang="en-US" sz="2100" b="1" dirty="0">
                <a:latin typeface="Helvetica Neue" charset="0"/>
                <a:ea typeface="Helvetica Neue" charset="0"/>
                <a:cs typeface="Helvetica Neue" charset="0"/>
              </a:rPr>
              <a:t>shifts</a:t>
            </a: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 (intensification or relaxation) in selection pressure?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RELAX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 smtClean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sites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in my gene subject to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pervasive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FEL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1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sites</a:t>
            </a: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in my gene subject to </a:t>
            </a:r>
            <a:r>
              <a:rPr lang="en-US" sz="21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episodic</a:t>
            </a: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MEME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 smtClean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BUSTED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" y="631402"/>
            <a:ext cx="6281531" cy="1123526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616238"/>
              </p:ext>
            </p:extLst>
          </p:nvPr>
        </p:nvGraphicFramePr>
        <p:xfrm>
          <a:off x="1955165" y="2080898"/>
          <a:ext cx="5481670" cy="1097280"/>
        </p:xfrm>
        <a:graphic>
          <a:graphicData uri="http://schemas.openxmlformats.org/drawingml/2006/table">
            <a:tbl>
              <a:tblPr firstRow="1" bandRow="1">
                <a:tableStyleId>{D5E97FAC-B867-4FAD-9691-95FDBAB24C3A}</a:tableStyleId>
              </a:tblPr>
              <a:tblGrid>
                <a:gridCol w="2740835"/>
                <a:gridCol w="2740835"/>
              </a:tblGrid>
              <a:tr h="391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Null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Alternative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932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1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≤ 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2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≤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1 = ⍵</a:t>
                      </a:r>
                      <a:r>
                        <a:rPr lang="en-US" sz="2000" baseline="-2500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3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1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≤ 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2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≤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1 &lt; ⍵</a:t>
                      </a:r>
                      <a:r>
                        <a:rPr lang="en-US" sz="2000" baseline="-2500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3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70817" y="3281675"/>
            <a:ext cx="59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Specify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foreground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background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branches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Fit null model to all branches, </a:t>
            </a:r>
            <a:r>
              <a:rPr lang="en-US" sz="1800" u="sng" dirty="0" smtClean="0">
                <a:latin typeface="Helvetica Neue" charset="0"/>
                <a:ea typeface="Helvetica Neue" charset="0"/>
                <a:cs typeface="Helvetica Neue" charset="0"/>
              </a:rPr>
              <a:t>pooling all sites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Fit alternative model to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foreground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to test for selection on the foreground</a:t>
            </a:r>
            <a:endParaRPr lang="en-US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10" y="156968"/>
            <a:ext cx="1356186" cy="1162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03" y="1418070"/>
            <a:ext cx="1351293" cy="11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BUSTED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" y="631402"/>
            <a:ext cx="6281531" cy="1123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487" y="2386330"/>
            <a:ext cx="78550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If significant, then there is evidence that the gene has evolved under positive selection at some time, on some sites, along the foreground branches.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b="1" dirty="0" smtClean="0">
                <a:latin typeface="Helvetica Neue" charset="0"/>
                <a:ea typeface="Helvetica Neue" charset="0"/>
                <a:cs typeface="Helvetica Neue" charset="0"/>
              </a:rPr>
              <a:t>Excellent for low-power situations</a:t>
            </a:r>
            <a:endParaRPr lang="en-US" sz="2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10" y="156968"/>
            <a:ext cx="1356186" cy="1162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03" y="1418070"/>
            <a:ext cx="1351293" cy="11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2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aBSREL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27569"/>
              </p:ext>
            </p:extLst>
          </p:nvPr>
        </p:nvGraphicFramePr>
        <p:xfrm>
          <a:off x="1955165" y="2080898"/>
          <a:ext cx="5943130" cy="1097280"/>
        </p:xfrm>
        <a:graphic>
          <a:graphicData uri="http://schemas.openxmlformats.org/drawingml/2006/table">
            <a:tbl>
              <a:tblPr firstRow="1" bandRow="1">
                <a:tableStyleId>{D5E97FAC-B867-4FAD-9691-95FDBAB24C3A}</a:tableStyleId>
              </a:tblPr>
              <a:tblGrid>
                <a:gridCol w="2971565"/>
                <a:gridCol w="2971565"/>
              </a:tblGrid>
              <a:tr h="391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Null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Alternative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932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All ⍵ values ≤ 1 </a:t>
                      </a:r>
                      <a:endParaRPr lang="en-US" sz="2000" baseline="-25000" dirty="0" smtClean="0">
                        <a:solidFill>
                          <a:srgbClr val="FF0000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values are unconstrained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70817" y="3281675"/>
            <a:ext cx="6662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For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each branch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, determine the optimal number of </a:t>
            </a:r>
            <a:r>
              <a:rPr lang="en-US" sz="18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categories</a:t>
            </a:r>
            <a:endParaRPr lang="en-US" sz="1800" i="1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If the alternative model has any </a:t>
            </a:r>
            <a:r>
              <a:rPr lang="en-US" sz="18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 </a:t>
            </a:r>
            <a:r>
              <a:rPr lang="en-US" sz="1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&gt; 1, compare to null fit 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Correct for multiple testing across branches</a:t>
            </a: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652938"/>
            <a:ext cx="5815485" cy="95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779" y="200255"/>
            <a:ext cx="1351293" cy="11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aBSREL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652938"/>
            <a:ext cx="5815485" cy="953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487" y="2386330"/>
            <a:ext cx="78550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If a given branch significant, then there is evidence that some percentage of sites along the branch have evolved under positive selection.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779" y="200255"/>
            <a:ext cx="1351293" cy="11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RELAX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140205"/>
              </p:ext>
            </p:extLst>
          </p:nvPr>
        </p:nvGraphicFramePr>
        <p:xfrm>
          <a:off x="1955165" y="2080898"/>
          <a:ext cx="6075652" cy="954844"/>
        </p:xfrm>
        <a:graphic>
          <a:graphicData uri="http://schemas.openxmlformats.org/drawingml/2006/table">
            <a:tbl>
              <a:tblPr firstRow="1" bandRow="1">
                <a:tableStyleId>{D5E97FAC-B867-4FAD-9691-95FDBAB24C3A}</a:tableStyleId>
              </a:tblPr>
              <a:tblGrid>
                <a:gridCol w="3037826"/>
                <a:gridCol w="3037826"/>
              </a:tblGrid>
              <a:tr h="3157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Null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Alternative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58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&lt;1,2,3&gt;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&lt;1,2,3&gt;</a:t>
                      </a:r>
                      <a:r>
                        <a:rPr lang="en-US" sz="2000" baseline="30000" dirty="0" smtClean="0">
                          <a:solidFill>
                            <a:srgbClr val="FF0000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k</a:t>
                      </a:r>
                      <a:endParaRPr lang="en-US" sz="2000" baseline="-25000" dirty="0" smtClean="0">
                        <a:solidFill>
                          <a:srgbClr val="FF0000"/>
                        </a:solidFill>
                        <a:latin typeface="Monaco" charset="0"/>
                        <a:ea typeface="Monaco" charset="0"/>
                        <a:cs typeface="Monac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" y="486178"/>
            <a:ext cx="6427434" cy="1348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0817" y="3281675"/>
            <a:ext cx="59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Specify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reference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test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branches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Fit null model to all branches, </a:t>
            </a:r>
            <a:r>
              <a:rPr lang="en-US" sz="1800" u="sng" dirty="0" smtClean="0">
                <a:latin typeface="Helvetica Neue" charset="0"/>
                <a:ea typeface="Helvetica Neue" charset="0"/>
                <a:cs typeface="Helvetica Neue" charset="0"/>
              </a:rPr>
              <a:t>pooling all sites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Fit alternative model to </a:t>
            </a:r>
            <a:r>
              <a:rPr lang="en-US" sz="1800" i="1" dirty="0" smtClean="0">
                <a:latin typeface="Helvetica Neue" charset="0"/>
                <a:ea typeface="Helvetica Neue" charset="0"/>
                <a:cs typeface="Helvetica Neue" charset="0"/>
              </a:rPr>
              <a:t>test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branches to test for shifts in selection stringency</a:t>
            </a:r>
            <a:endParaRPr lang="en-US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95" y="218590"/>
            <a:ext cx="1252060" cy="10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9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Natural selection leaves signatures of its activity in DNA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74" y="1024568"/>
            <a:ext cx="85380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We can use </a:t>
            </a:r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phylogenetic codon models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to study these signatures of selection: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my gene subject to positive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lineage-specific positive 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Is my gene subject to shifts (intensification or relaxation) in selection pressure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Are sites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in 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pervasive positive 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sites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in 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episodic positive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76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8487" y="2386330"/>
            <a:ext cx="78550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If test is significant..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	If K &lt; 1, there is evidence that selection has been </a:t>
            </a:r>
            <a:r>
              <a:rPr lang="en-US" sz="2200" i="1" dirty="0" smtClean="0">
                <a:latin typeface="Helvetica Neue" charset="0"/>
                <a:ea typeface="Helvetica Neue" charset="0"/>
                <a:cs typeface="Helvetica Neue" charset="0"/>
              </a:rPr>
              <a:t>relaxed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on the test branches.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	If K &gt; 1, there is evidence that selection has been </a:t>
            </a:r>
            <a:r>
              <a:rPr lang="en-US" sz="2200" i="1" dirty="0" smtClean="0">
                <a:latin typeface="Helvetica Neue" charset="0"/>
                <a:ea typeface="Helvetica Neue" charset="0"/>
                <a:cs typeface="Helvetica Neue" charset="0"/>
              </a:rPr>
              <a:t>intensified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on the test branches.</a:t>
            </a:r>
          </a:p>
        </p:txBody>
      </p:sp>
      <p:sp>
        <p:nvSpPr>
          <p:cNvPr id="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RELAX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" y="486178"/>
            <a:ext cx="6427434" cy="1348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95" y="218590"/>
            <a:ext cx="1252060" cy="10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FEL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38497"/>
              </p:ext>
            </p:extLst>
          </p:nvPr>
        </p:nvGraphicFramePr>
        <p:xfrm>
          <a:off x="1955165" y="1815785"/>
          <a:ext cx="6075652" cy="1402080"/>
        </p:xfrm>
        <a:graphic>
          <a:graphicData uri="http://schemas.openxmlformats.org/drawingml/2006/table">
            <a:tbl>
              <a:tblPr firstRow="1" bandRow="1">
                <a:tableStyleId>{D5E97FAC-B867-4FAD-9691-95FDBAB24C3A}</a:tableStyleId>
              </a:tblPr>
              <a:tblGrid>
                <a:gridCol w="3037826"/>
                <a:gridCol w="3037826"/>
              </a:tblGrid>
              <a:tr h="3157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Null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Alternative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58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=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=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⍵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!=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 !=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Monaco" charset="0"/>
                          <a:ea typeface="Monaco" charset="0"/>
                          <a:cs typeface="Monaco" charset="0"/>
                        </a:rPr>
                        <a:t>dS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70817" y="3549085"/>
            <a:ext cx="59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Infer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(or single </a:t>
            </a:r>
            <a:r>
              <a:rPr lang="en-US" sz="18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) at each site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Test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=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(or </a:t>
            </a:r>
            <a:r>
              <a:rPr lang="en-US" sz="18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⍵=1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) at each site</a:t>
            </a:r>
            <a:endParaRPr lang="en-US" sz="1800" u="sng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" y="508691"/>
            <a:ext cx="5913569" cy="124328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044654" y="139361"/>
            <a:ext cx="1972326" cy="1210731"/>
            <a:chOff x="2423160" y="884400"/>
            <a:chExt cx="5979570" cy="370563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873968" y="2057862"/>
              <a:ext cx="1528762" cy="181948"/>
              <a:chOff x="6584837" y="1149153"/>
              <a:chExt cx="1528762" cy="181948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873968" y="1438814"/>
              <a:ext cx="1528762" cy="181948"/>
              <a:chOff x="6584837" y="1149153"/>
              <a:chExt cx="1528762" cy="181948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873968" y="884400"/>
              <a:ext cx="1528762" cy="181948"/>
              <a:chOff x="6584837" y="1149153"/>
              <a:chExt cx="1528762" cy="181948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873968" y="2673556"/>
              <a:ext cx="1528762" cy="181948"/>
              <a:chOff x="6584837" y="1149153"/>
              <a:chExt cx="1528762" cy="18194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873968" y="3285896"/>
              <a:ext cx="1528762" cy="181948"/>
              <a:chOff x="6584837" y="1149153"/>
              <a:chExt cx="1528762" cy="18194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873968" y="3894882"/>
              <a:ext cx="1528762" cy="181948"/>
              <a:chOff x="6584837" y="1149153"/>
              <a:chExt cx="1528762" cy="18194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73968" y="4408087"/>
              <a:ext cx="1528762" cy="181948"/>
              <a:chOff x="6584837" y="1149153"/>
              <a:chExt cx="1528762" cy="18194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40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8487" y="2386330"/>
            <a:ext cx="7855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If test is significant..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lvl="0" indent="-342900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	If </a:t>
            </a:r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&gt; </a:t>
            </a:r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(or </a:t>
            </a:r>
            <a:r>
              <a:rPr lang="en-US" sz="20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 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&gt; 1), then there is evidence for positive selection at this site.</a:t>
            </a:r>
          </a:p>
          <a:p>
            <a:pPr marL="342900" lvl="0" indent="-342900"/>
            <a:endParaRPr lang="en-US" sz="20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	If </a:t>
            </a:r>
            <a:r>
              <a:rPr lang="en-US" sz="2000" dirty="0" err="1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 &lt;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 (or </a:t>
            </a:r>
            <a:r>
              <a:rPr lang="en-US" sz="2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⍵ </a:t>
            </a:r>
            <a:r>
              <a:rPr lang="en-US" sz="2000" dirty="0" smtClean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&lt;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1), then there is evidence for 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purifying selection </a:t>
            </a:r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at this 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site.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lvl="0" indent="-342900"/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FEL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" y="508691"/>
            <a:ext cx="5913569" cy="124328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44654" y="139361"/>
            <a:ext cx="1972326" cy="1210731"/>
            <a:chOff x="2423160" y="884400"/>
            <a:chExt cx="5979570" cy="370563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6873968" y="2057862"/>
              <a:ext cx="1528762" cy="181948"/>
              <a:chOff x="6584837" y="1149153"/>
              <a:chExt cx="1528762" cy="181948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873968" y="1438814"/>
              <a:ext cx="1528762" cy="181948"/>
              <a:chOff x="6584837" y="1149153"/>
              <a:chExt cx="1528762" cy="18194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73968" y="884400"/>
              <a:ext cx="1528762" cy="181948"/>
              <a:chOff x="6584837" y="1149153"/>
              <a:chExt cx="1528762" cy="18194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873968" y="2673556"/>
              <a:ext cx="1528762" cy="181948"/>
              <a:chOff x="6584837" y="1149153"/>
              <a:chExt cx="1528762" cy="18194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873968" y="3285896"/>
              <a:ext cx="1528762" cy="181948"/>
              <a:chOff x="6584837" y="1149153"/>
              <a:chExt cx="1528762" cy="181948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873968" y="3894882"/>
              <a:ext cx="1528762" cy="181948"/>
              <a:chOff x="6584837" y="1149153"/>
              <a:chExt cx="1528762" cy="18194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6873968" y="4408087"/>
              <a:ext cx="1528762" cy="181948"/>
              <a:chOff x="6584837" y="1149153"/>
              <a:chExt cx="1528762" cy="18194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57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smtClean="0">
                <a:solidFill>
                  <a:srgbClr val="124057"/>
                </a:solidFill>
                <a:latin typeface="Helvetica Neue"/>
                <a:cs typeface="Helvetica Neue"/>
              </a:rPr>
              <a:t>Brief detour: FUBAR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3990" y="2359350"/>
            <a:ext cx="7855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Essentially (but statistically not really) FEL but for </a:t>
            </a:r>
            <a:r>
              <a:rPr lang="en-US" sz="2200" b="1" dirty="0" smtClean="0">
                <a:latin typeface="Helvetica Neue" charset="0"/>
                <a:ea typeface="Helvetica Neue" charset="0"/>
                <a:cs typeface="Helvetica Neue" charset="0"/>
              </a:rPr>
              <a:t>BIG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datasets (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ie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10,000!)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2" y="581243"/>
            <a:ext cx="6317055" cy="99576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044654" y="139361"/>
            <a:ext cx="1972326" cy="1210731"/>
            <a:chOff x="2423160" y="884400"/>
            <a:chExt cx="5979570" cy="37056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873968" y="2057862"/>
              <a:ext cx="1528762" cy="181948"/>
              <a:chOff x="6584837" y="1149153"/>
              <a:chExt cx="1528762" cy="18194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873968" y="1438814"/>
              <a:ext cx="1528762" cy="181948"/>
              <a:chOff x="6584837" y="1149153"/>
              <a:chExt cx="1528762" cy="1819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873968" y="884400"/>
              <a:ext cx="1528762" cy="181948"/>
              <a:chOff x="6584837" y="1149153"/>
              <a:chExt cx="1528762" cy="18194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873968" y="2673556"/>
              <a:ext cx="1528762" cy="181948"/>
              <a:chOff x="6584837" y="1149153"/>
              <a:chExt cx="1528762" cy="18194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873968" y="3285896"/>
              <a:ext cx="1528762" cy="181948"/>
              <a:chOff x="6584837" y="1149153"/>
              <a:chExt cx="1528762" cy="181948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873968" y="3894882"/>
              <a:ext cx="1528762" cy="181948"/>
              <a:chOff x="6584837" y="1149153"/>
              <a:chExt cx="1528762" cy="18194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873968" y="4408087"/>
              <a:ext cx="1528762" cy="181948"/>
              <a:chOff x="6584837" y="1149153"/>
              <a:chExt cx="1528762" cy="181948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93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MEME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47631"/>
              </p:ext>
            </p:extLst>
          </p:nvPr>
        </p:nvGraphicFramePr>
        <p:xfrm>
          <a:off x="1955165" y="2431240"/>
          <a:ext cx="6075652" cy="1097280"/>
        </p:xfrm>
        <a:graphic>
          <a:graphicData uri="http://schemas.openxmlformats.org/drawingml/2006/table">
            <a:tbl>
              <a:tblPr firstRow="1" bandRow="1">
                <a:tableStyleId>{D5E97FAC-B867-4FAD-9691-95FDBAB24C3A}</a:tableStyleId>
              </a:tblPr>
              <a:tblGrid>
                <a:gridCol w="3037826"/>
                <a:gridCol w="3037826"/>
              </a:tblGrid>
              <a:tr h="3157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Null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Alternative Model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58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dS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≤ dN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</a:rPr>
                        <a:t>dS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≤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dN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dS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≤ dN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dN</a:t>
                      </a:r>
                      <a:r>
                        <a:rPr lang="en-US" sz="2000" baseline="-25000" dirty="0" smtClean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is unconstrained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70817" y="3549085"/>
            <a:ext cx="596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Fit a single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dS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and two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values per site (each with some weight summing to 1)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Compare fit between constrained (null) and unconstrained (alt) second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dN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category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567876"/>
            <a:ext cx="5885416" cy="129548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21457" y="188222"/>
            <a:ext cx="1818720" cy="1392355"/>
            <a:chOff x="2423160" y="885551"/>
            <a:chExt cx="5981890" cy="37138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876288" y="2070562"/>
              <a:ext cx="1528762" cy="178594"/>
              <a:chOff x="6584837" y="1149153"/>
              <a:chExt cx="1528762" cy="17859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876288" y="1451514"/>
              <a:ext cx="1528762" cy="178594"/>
              <a:chOff x="6584837" y="1149153"/>
              <a:chExt cx="1528762" cy="17859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876288" y="885551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876288" y="2686256"/>
              <a:ext cx="1528762" cy="181948"/>
              <a:chOff x="6584837" y="1149153"/>
              <a:chExt cx="1528762" cy="181948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876288" y="3298596"/>
              <a:ext cx="1528762" cy="181948"/>
              <a:chOff x="6584837" y="1149153"/>
              <a:chExt cx="1528762" cy="18194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876288" y="3907582"/>
              <a:ext cx="1528762" cy="178594"/>
              <a:chOff x="6584837" y="1149153"/>
              <a:chExt cx="1528762" cy="17859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876288" y="4420787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83127" y="889216"/>
              <a:ext cx="45719" cy="1785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78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8487" y="2386330"/>
            <a:ext cx="785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If test is significant, 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then there is evidence that the 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given site 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has evolved under </a:t>
            </a:r>
            <a:r>
              <a:rPr lang="en-US" sz="20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episodic</a:t>
            </a:r>
            <a:r>
              <a:rPr lang="en-US" sz="2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positive selection. We don’t know which branches, though!</a:t>
            </a:r>
          </a:p>
          <a:p>
            <a:pPr marL="342900" lvl="0" indent="-342900"/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MEME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567876"/>
            <a:ext cx="5885416" cy="12954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21457" y="188222"/>
            <a:ext cx="1818720" cy="1392355"/>
            <a:chOff x="2423160" y="885551"/>
            <a:chExt cx="5981890" cy="37138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876288" y="2070562"/>
              <a:ext cx="1528762" cy="178594"/>
              <a:chOff x="6584837" y="1149153"/>
              <a:chExt cx="1528762" cy="17859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876288" y="1451514"/>
              <a:ext cx="1528762" cy="178594"/>
              <a:chOff x="6584837" y="1149153"/>
              <a:chExt cx="1528762" cy="178594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6876288" y="885551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876288" y="2686256"/>
              <a:ext cx="1528762" cy="181948"/>
              <a:chOff x="6584837" y="1149153"/>
              <a:chExt cx="1528762" cy="18194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76288" y="3298596"/>
              <a:ext cx="1528762" cy="181948"/>
              <a:chOff x="6584837" y="1149153"/>
              <a:chExt cx="1528762" cy="181948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876288" y="3907582"/>
              <a:ext cx="1528762" cy="178594"/>
              <a:chOff x="6584837" y="1149153"/>
              <a:chExt cx="1528762" cy="17859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6876288" y="4420787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83127" y="889216"/>
              <a:ext cx="45719" cy="1785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80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Is my gene subject to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914400"/>
            <a:ext cx="426627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409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Is my gene subject to lineage-specific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914400"/>
            <a:ext cx="426627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Is my gene subject to shifts in selection pressure?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914400"/>
            <a:ext cx="426627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3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7999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Are sites in my gene subject to pervasive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23160" y="884400"/>
            <a:ext cx="5979570" cy="3705635"/>
            <a:chOff x="2423160" y="884400"/>
            <a:chExt cx="5979570" cy="37056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873968" y="2057862"/>
              <a:ext cx="1528762" cy="181948"/>
              <a:chOff x="6584837" y="1149153"/>
              <a:chExt cx="1528762" cy="18194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873968" y="1438814"/>
              <a:ext cx="1528762" cy="181948"/>
              <a:chOff x="6584837" y="1149153"/>
              <a:chExt cx="1528762" cy="181948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873968" y="884400"/>
              <a:ext cx="1528762" cy="181948"/>
              <a:chOff x="6584837" y="1149153"/>
              <a:chExt cx="1528762" cy="18194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873968" y="2673556"/>
              <a:ext cx="1528762" cy="181948"/>
              <a:chOff x="6584837" y="1149153"/>
              <a:chExt cx="1528762" cy="18194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873968" y="3285896"/>
              <a:ext cx="1528762" cy="181948"/>
              <a:chOff x="6584837" y="1149153"/>
              <a:chExt cx="1528762" cy="18194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873968" y="3894882"/>
              <a:ext cx="1528762" cy="181948"/>
              <a:chOff x="6584837" y="1149153"/>
              <a:chExt cx="1528762" cy="181948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6873968" y="4408087"/>
              <a:ext cx="1528762" cy="181948"/>
              <a:chOff x="6584837" y="1149153"/>
              <a:chExt cx="1528762" cy="18194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5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7999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Are sites in my gene subject to episodic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23160" y="885551"/>
            <a:ext cx="5981890" cy="3713830"/>
            <a:chOff x="2423160" y="885551"/>
            <a:chExt cx="5981890" cy="37138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160" y="914400"/>
              <a:ext cx="4266278" cy="3657600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876288" y="2070562"/>
              <a:ext cx="1528762" cy="178594"/>
              <a:chOff x="6584837" y="1149153"/>
              <a:chExt cx="1528762" cy="17859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876288" y="1451514"/>
              <a:ext cx="1528762" cy="178594"/>
              <a:chOff x="6584837" y="1149153"/>
              <a:chExt cx="1528762" cy="178594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6876288" y="885551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876288" y="2686256"/>
              <a:ext cx="1528762" cy="181948"/>
              <a:chOff x="6584837" y="1149153"/>
              <a:chExt cx="1528762" cy="18194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876288" y="3298596"/>
              <a:ext cx="1528762" cy="181948"/>
              <a:chOff x="6584837" y="1149153"/>
              <a:chExt cx="1528762" cy="18194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891677" y="1152507"/>
                <a:ext cx="45719" cy="17859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876288" y="3907582"/>
              <a:ext cx="1528762" cy="178594"/>
              <a:chOff x="6584837" y="1149153"/>
              <a:chExt cx="1528762" cy="178594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6584837" y="1149153"/>
                <a:ext cx="1528762" cy="178594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38257" y="1149153"/>
                <a:ext cx="45719" cy="1785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955302" y="1149153"/>
                <a:ext cx="45719" cy="1785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440405" y="1149153"/>
                <a:ext cx="45719" cy="1785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6876288" y="4420787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183127" y="889216"/>
              <a:ext cx="45719" cy="1785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3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Molecular evolution of pathogens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537" r="5171"/>
          <a:stretch/>
        </p:blipFill>
        <p:spPr>
          <a:xfrm>
            <a:off x="1542363" y="1405884"/>
            <a:ext cx="3536062" cy="297747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345996" y="1042928"/>
            <a:ext cx="3798005" cy="3725422"/>
            <a:chOff x="2383615" y="1331365"/>
            <a:chExt cx="3798005" cy="3725422"/>
          </a:xfrm>
        </p:grpSpPr>
        <p:sp>
          <p:nvSpPr>
            <p:cNvPr id="9" name="TextBox 8"/>
            <p:cNvSpPr txBox="1"/>
            <p:nvPr/>
          </p:nvSpPr>
          <p:spPr>
            <a:xfrm>
              <a:off x="2383615" y="4841343"/>
              <a:ext cx="37980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Modified from </a:t>
              </a:r>
              <a:r>
                <a:rPr lang="en-GB" sz="800" dirty="0" smtClean="0"/>
                <a:t>Meyer and Wilke  Mol. </a:t>
              </a:r>
              <a:r>
                <a:rPr lang="en-GB" sz="800" dirty="0" err="1" smtClean="0"/>
                <a:t>Biol. Evol. </a:t>
              </a:r>
              <a:r>
                <a:rPr lang="en-GB" sz="800" dirty="0"/>
                <a:t>30: 36</a:t>
              </a:r>
              <a:r>
                <a:rPr lang="en-US" sz="800" dirty="0"/>
                <a:t>-44 </a:t>
              </a:r>
              <a:r>
                <a:rPr lang="en-GB" sz="800" dirty="0"/>
                <a:t>(</a:t>
              </a:r>
              <a:r>
                <a:rPr lang="en-GB" sz="800" dirty="0" smtClean="0"/>
                <a:t>2013)</a:t>
              </a:r>
              <a:endParaRPr lang="en-GB" sz="800" dirty="0"/>
            </a:p>
          </p:txBody>
        </p:sp>
        <p:pic>
          <p:nvPicPr>
            <p:cNvPr id="11" name="Picture 10" descr="ha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0" t="4036" r="21082"/>
            <a:stretch/>
          </p:blipFill>
          <p:spPr>
            <a:xfrm>
              <a:off x="3553756" y="1331365"/>
              <a:ext cx="1359822" cy="3509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9943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3267</TotalTime>
  <Words>1539</Words>
  <Application>Microsoft Macintosh PowerPoint</Application>
  <PresentationFormat>On-screen Show (16:9)</PresentationFormat>
  <Paragraphs>234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Courier</vt:lpstr>
      <vt:lpstr>Helvetica Neue</vt:lpstr>
      <vt:lpstr>Menlo Bold</vt:lpstr>
      <vt:lpstr>Monaco</vt:lpstr>
      <vt:lpstr>Nixie One</vt:lpstr>
      <vt:lpstr>Roboto Slab</vt:lpstr>
      <vt:lpstr>Wingdings</vt:lpstr>
      <vt:lpstr>Arial</vt:lpstr>
      <vt:lpstr>Warwick template</vt:lpstr>
      <vt:lpstr>Detecting selection in protein-coding sequences</vt:lpstr>
      <vt:lpstr>PowerPoint Presentation</vt:lpstr>
      <vt:lpstr>Natural selection leaves signatures of its activity in DNA</vt:lpstr>
      <vt:lpstr>Is my gene subject to positive selection?</vt:lpstr>
      <vt:lpstr>PowerPoint Presentation</vt:lpstr>
      <vt:lpstr>PowerPoint Presentation</vt:lpstr>
      <vt:lpstr>PowerPoint Presentation</vt:lpstr>
      <vt:lpstr>PowerPoint Presentation</vt:lpstr>
      <vt:lpstr>Example: Molecular evolution of pathogens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fit models using a multiple sequence alignment and a corresponding phylogeny</vt:lpstr>
      <vt:lpstr>We generally use dN/dS-based codon models to infer selection</vt:lpstr>
      <vt:lpstr>PowerPoint Presentation</vt:lpstr>
      <vt:lpstr>PowerPoint Presentation</vt:lpstr>
      <vt:lpstr>PowerPoint Presentation</vt:lpstr>
      <vt:lpstr>A codon model is a 61x61 matrix</vt:lpstr>
      <vt:lpstr>PowerPoint Presentation</vt:lpstr>
      <vt:lpstr> These models are only suitable for interspecific data and pathogens.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behaviors and limitations of phylogenetic models of protein-coding sequence evolution  </dc:title>
  <cp:lastModifiedBy>Stephanie Spielman</cp:lastModifiedBy>
  <cp:revision>739</cp:revision>
  <cp:lastPrinted>2016-03-06T17:57:31Z</cp:lastPrinted>
  <dcterms:modified xsi:type="dcterms:W3CDTF">2017-05-25T19:16:06Z</dcterms:modified>
</cp:coreProperties>
</file>